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CAB7E1-C638-4AA0-BD9E-80C422093B31}">
  <a:tblStyle styleId="{F5CAB7E1-C638-4AA0-BD9E-80C422093B3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adf4ee4e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adf4ee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11" Type="http://schemas.openxmlformats.org/officeDocument/2006/relationships/hyperlink" Target="https://docs.google.com/presentation/d/1LfMAnaDMBrh68DClCX_YGcqWY5YLJYwOKVICdgD9wXs/view" TargetMode="External"/><Relationship Id="rId10" Type="http://schemas.openxmlformats.org/officeDocument/2006/relationships/hyperlink" Target="https://docs.google.com/presentation/d/1Vz8hq9oeCebIquqFBmJd-UC3THm--HHkwt3JNtdnRc0/view" TargetMode="External"/><Relationship Id="rId9" Type="http://schemas.openxmlformats.org/officeDocument/2006/relationships/hyperlink" Target="https://docs.google.com/presentation/d/1hPAQ3TnQxq1UuH_ctbDIk2b5McdAsZpBH-AqDMj9BDo/view" TargetMode="External"/><Relationship Id="rId5" Type="http://schemas.openxmlformats.org/officeDocument/2006/relationships/hyperlink" Target="https://docs.google.com/presentation/d/1LfMAnaDMBrh68DClCX_YGcqWY5YLJYwOKVICdgD9wXs/view" TargetMode="External"/><Relationship Id="rId6" Type="http://schemas.openxmlformats.org/officeDocument/2006/relationships/hyperlink" Target="https://docs.google.com/presentation/d/1VGYlR_VVqEyiwnhIbd_U6-WN1Yu-ljiYaOElUMZuV7o/view" TargetMode="External"/><Relationship Id="rId7" Type="http://schemas.openxmlformats.org/officeDocument/2006/relationships/hyperlink" Target="https://docs.google.com/presentation/d/1uog6k3CWcU3J6INJVyHfhWyEMHjM85eufjHTNJ4Kxq8/view" TargetMode="External"/><Relationship Id="rId8" Type="http://schemas.openxmlformats.org/officeDocument/2006/relationships/hyperlink" Target="https://docs.google.com/presentation/d/18MKUXIgcH-r1qqK8yPyHUs_cCoXlVD0nOFiVrXQRL0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hyperlink" Target="https://docs.google.com/presentation/d/1VGYlR_VVqEyiwnhIbd_U6-WN1Yu-ljiYaOElUMZuV7o/view" TargetMode="External"/><Relationship Id="rId6" Type="http://schemas.openxmlformats.org/officeDocument/2006/relationships/hyperlink" Target="https://docs.google.com/presentation/d/1uog6k3CWcU3J6INJVyHfhWyEMHjM85eufjHTNJ4Kxq8/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hyperlink" Target="https://docs.google.com/presentation/d/18MKUXIgcH-r1qqK8yPyHUs_cCoXlVD0nOFiVrXQRL0w/view" TargetMode="External"/><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7863" y="582125"/>
          <a:ext cx="3000000" cy="3000000"/>
        </p:xfrm>
        <a:graphic>
          <a:graphicData uri="http://schemas.openxmlformats.org/drawingml/2006/table">
            <a:tbl>
              <a:tblPr>
                <a:noFill/>
                <a:tableStyleId>{F5CAB7E1-C638-4AA0-BD9E-80C422093B31}</a:tableStyleId>
              </a:tblPr>
              <a:tblGrid>
                <a:gridCol w="1588400"/>
                <a:gridCol w="4189275"/>
                <a:gridCol w="3580475"/>
              </a:tblGrid>
              <a:tr h="359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300">
                          <a:latin typeface="Inter"/>
                          <a:ea typeface="Inter"/>
                          <a:cs typeface="Inter"/>
                          <a:sym typeface="Inter"/>
                        </a:rPr>
                        <a:t>LESSON 4: The Breakup</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6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historians incorporate different perspectives into their understanding of the past?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Breakup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The Breakup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8">
                            <a:extLst>
                              <a:ext uri="{A12FA001-AC4F-418D-AE19-62706E023703}">
                                <ahyp:hlinkClr val="tx"/>
                              </a:ext>
                            </a:extLst>
                          </a:hlinkClick>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10">
                            <a:extLst>
                              <a:ext uri="{A12FA001-AC4F-418D-AE19-62706E023703}">
                                <ahyp:hlinkClr val="tx"/>
                              </a:ext>
                            </a:extLst>
                          </a:hlinkClick>
                        </a:rPr>
                        <a:t>Printed Student Handouts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82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and demonstrate the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routine for students. </a:t>
                      </a:r>
                      <a:r>
                        <a:rPr lang="en" sz="1200">
                          <a:solidFill>
                            <a:schemeClr val="dk1"/>
                          </a:solidFill>
                          <a:latin typeface="Inter"/>
                          <a:ea typeface="Inter"/>
                          <a:cs typeface="Inter"/>
                          <a:sym typeface="Inter"/>
                        </a:rPr>
                        <a:t>For teachers with a traditional 60-minute class period, this lesson will be broken in to 2 days. Use one "Do First" each day. For teachers with a block schedule, this lesson will be completed in one class period. Use only one of the options below for the "Do First" routine.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1 - Frayer: Perspective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 Give One, Get 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24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Welcome students into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seating chart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“Do First” routine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seat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“Do First” independently</a:t>
                      </a:r>
                      <a:endParaRPr sz="1200">
                        <a:latin typeface="Inter"/>
                        <a:ea typeface="Inter"/>
                        <a:cs typeface="Inter"/>
                        <a:sym typeface="Inter"/>
                      </a:endParaRPr>
                    </a:p>
                    <a:p>
                      <a:pPr indent="0" lvl="0" marL="0" rtl="0" algn="l">
                        <a:spcBef>
                          <a:spcPts val="0"/>
                        </a:spcBef>
                        <a:spcAft>
                          <a:spcPts val="0"/>
                        </a:spcAft>
                        <a:buClr>
                          <a:srgbClr val="000000"/>
                        </a:buClr>
                        <a:buSzPts val="1200"/>
                        <a:buFont typeface="Inter"/>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6" name="Google Shape;66;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a:t>
            </a:r>
            <a:r>
              <a:rPr lang="en" sz="1800">
                <a:solidFill>
                  <a:schemeClr val="dk1"/>
                </a:solidFill>
                <a:latin typeface="Plus Jakarta Sans Medium"/>
                <a:ea typeface="Plus Jakarta Sans Medium"/>
                <a:cs typeface="Plus Jakarta Sans Medium"/>
                <a:sym typeface="Plus Jakarta Sans Medium"/>
              </a:rPr>
              <a:t> to World History </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67" name="Google Shape;67;p14"/>
          <p:cNvPicPr preferRelativeResize="0"/>
          <p:nvPr/>
        </p:nvPicPr>
        <p:blipFill>
          <a:blip r:embed="rId4">
            <a:alphaModFix/>
          </a:blip>
          <a:stretch>
            <a:fillRect/>
          </a:stretch>
        </p:blipFill>
        <p:spPr>
          <a:xfrm>
            <a:off x="279881" y="89249"/>
            <a:ext cx="816414" cy="338543"/>
          </a:xfrm>
          <a:prstGeom prst="rect">
            <a:avLst/>
          </a:prstGeom>
          <a:noFill/>
          <a:ln>
            <a:noFill/>
          </a:ln>
        </p:spPr>
      </p:pic>
      <p:sp>
        <p:nvSpPr>
          <p:cNvPr id="68" name="Google Shape;68;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88388" y="658513"/>
          <a:ext cx="3000000" cy="3000000"/>
        </p:xfrm>
        <a:graphic>
          <a:graphicData uri="http://schemas.openxmlformats.org/drawingml/2006/table">
            <a:tbl>
              <a:tblPr>
                <a:noFill/>
                <a:tableStyleId>{F5CAB7E1-C638-4AA0-BD9E-80C422093B31}</a:tableStyleId>
              </a:tblPr>
              <a:tblGrid>
                <a:gridCol w="1458775"/>
                <a:gridCol w="3684800"/>
                <a:gridCol w="3910450"/>
              </a:tblGrid>
              <a:tr h="3735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4: </a:t>
                      </a:r>
                      <a:r>
                        <a:rPr b="1" lang="en" sz="1300">
                          <a:latin typeface="Inter"/>
                          <a:ea typeface="Inter"/>
                          <a:cs typeface="Inter"/>
                          <a:sym typeface="Inter"/>
                        </a:rPr>
                        <a:t>The Breakup - Continued</a:t>
                      </a:r>
                      <a:endParaRPr b="1" sz="1300">
                        <a:latin typeface="Inter"/>
                        <a:ea typeface="Inter"/>
                        <a:cs typeface="Inter"/>
                        <a:sym typeface="Inter"/>
                      </a:endParaRPr>
                    </a:p>
                  </a:txBody>
                  <a:tcPr marT="91425" marB="91425" marR="91425" marL="91425"/>
                </a:tc>
                <a:tc hMerge="1"/>
              </a:tr>
              <a:tr h="1034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Introduce students to the concept of historical perspective using the </a:t>
                      </a:r>
                      <a:r>
                        <a:rPr lang="en" sz="1200" u="sng">
                          <a:solidFill>
                            <a:schemeClr val="hlink"/>
                          </a:solidFill>
                          <a:latin typeface="Inter"/>
                          <a:ea typeface="Inter"/>
                          <a:cs typeface="Inter"/>
                          <a:sym typeface="Inter"/>
                          <a:hlinkClick r:id="rId5"/>
                        </a:rPr>
                        <a:t>Perspectives: The Breakup Presentation</a:t>
                      </a:r>
                      <a:r>
                        <a:rPr lang="en" sz="1200">
                          <a:latin typeface="Inter"/>
                          <a:ea typeface="Inter"/>
                          <a:cs typeface="Inter"/>
                          <a:sym typeface="Inter"/>
                        </a:rPr>
                        <a:t>. Have students write the narrative of their day using page 1 of </a:t>
                      </a:r>
                      <a:r>
                        <a:rPr lang="en" sz="1200" u="sng">
                          <a:solidFill>
                            <a:schemeClr val="hlink"/>
                          </a:solidFill>
                          <a:latin typeface="Inter"/>
                          <a:ea typeface="Inter"/>
                          <a:cs typeface="Inter"/>
                          <a:sym typeface="Inter"/>
                          <a:hlinkClick r:id="rId6"/>
                        </a:rPr>
                        <a:t>The Breakup Student Worksheet</a:t>
                      </a:r>
                      <a:r>
                        <a:rPr lang="en" sz="1200">
                          <a:latin typeface="Inter"/>
                          <a:ea typeface="Inter"/>
                          <a:cs typeface="Inter"/>
                          <a:sym typeface="Inter"/>
                        </a:rPr>
                        <a:t>. Using slide 4, engage students in a class discussion about perspective by having them recount their experience in class </a:t>
                      </a:r>
                      <a:r>
                        <a:rPr lang="en" sz="1200">
                          <a:latin typeface="Inter"/>
                          <a:ea typeface="Inter"/>
                          <a:cs typeface="Inter"/>
                          <a:sym typeface="Inter"/>
                        </a:rPr>
                        <a:t>yesterday</a:t>
                      </a:r>
                      <a:r>
                        <a:rPr lang="en" sz="1200">
                          <a:latin typeface="Inter"/>
                          <a:ea typeface="Inter"/>
                          <a:cs typeface="Inter"/>
                          <a:sym typeface="Inter"/>
                        </a:rPr>
                        <a:t> in small groups. Get them to consider how their own experiences and backgrounds influence how they remember their past.</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2069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slides to introduce historical perspective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Handout The Breakup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small groups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discussions about 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what historical perspective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narrative of yesterday’s school day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small group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6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5-7 provide students with the context for “The Breakup.” Model the source analysis by going through the first source together. Have students continue independently through sources 3-6 using the The Breakup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518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the background of the relationship and work through the first source together as a class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assistance with questions as students work through the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the context for the breakup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Breakup Worksheet. Write down in exactly 6 words how the document provides insight into the breakup and explain the perspective(s) of source.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pic>
        <p:nvPicPr>
          <p:cNvPr id="75" name="Google Shape;75;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6" name="Google Shape;76;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88388" y="694038"/>
          <a:ext cx="3000000" cy="3000000"/>
        </p:xfrm>
        <a:graphic>
          <a:graphicData uri="http://schemas.openxmlformats.org/drawingml/2006/table">
            <a:tbl>
              <a:tblPr>
                <a:noFill/>
                <a:tableStyleId>{F5CAB7E1-C638-4AA0-BD9E-80C422093B31}</a:tableStyleId>
              </a:tblPr>
              <a:tblGrid>
                <a:gridCol w="1458775"/>
                <a:gridCol w="3684800"/>
                <a:gridCol w="3910450"/>
              </a:tblGrid>
              <a:tr h="1489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The Breakup - Continued</a:t>
                      </a:r>
                      <a:endParaRPr>
                        <a:latin typeface="Inter"/>
                        <a:ea typeface="Inter"/>
                        <a:cs typeface="Inter"/>
                        <a:sym typeface="Inter"/>
                      </a:endParaRPr>
                    </a:p>
                  </a:txBody>
                  <a:tcPr marT="91425" marB="91425" marR="91425" marL="91425"/>
                </a:tc>
                <a:tc hMerge="1"/>
              </a:tr>
              <a:tr h="2749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Using slides 8-10, guide students through a Four Corners Activity to determine who was most at fault for the breakup. Using slide 11, have students students individually write out their description of the breakup using evidence from the sources provided.</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98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Lead class </a:t>
                      </a:r>
                      <a:r>
                        <a:rPr lang="en" sz="1200">
                          <a:solidFill>
                            <a:schemeClr val="dk1"/>
                          </a:solidFill>
                          <a:latin typeface="Inter"/>
                          <a:ea typeface="Inter"/>
                          <a:cs typeface="Inter"/>
                          <a:sym typeface="Inter"/>
                        </a:rPr>
                        <a:t>discussion</a:t>
                      </a:r>
                      <a:r>
                        <a:rPr lang="en" sz="1200">
                          <a:solidFill>
                            <a:schemeClr val="dk1"/>
                          </a:solidFill>
                          <a:latin typeface="Inter"/>
                          <a:ea typeface="Inter"/>
                          <a:cs typeface="Inter"/>
                          <a:sym typeface="Inter"/>
                        </a:rPr>
                        <a:t> about cause of the breakup. Encourage students to use evidence from the sources to back up their claim</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students as they write their detailed story of the breakup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evidence from the sources to write the narrative of the breakup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80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Using slide 12, present one additional source to students and have them </a:t>
                      </a:r>
                      <a:r>
                        <a:rPr lang="en" sz="1200">
                          <a:latin typeface="Inter"/>
                          <a:ea typeface="Inter"/>
                          <a:cs typeface="Inter"/>
                          <a:sym typeface="Inter"/>
                        </a:rPr>
                        <a:t>complete an </a:t>
                      </a:r>
                      <a:r>
                        <a:rPr lang="en" sz="1200" u="sng">
                          <a:solidFill>
                            <a:schemeClr val="hlink"/>
                          </a:solidFill>
                          <a:latin typeface="Inter"/>
                          <a:ea typeface="Inter"/>
                          <a:cs typeface="Inter"/>
                          <a:sym typeface="Inter"/>
                          <a:hlinkClick r:id="rId4"/>
                        </a:rPr>
                        <a:t>Exit Ticket </a:t>
                      </a:r>
                      <a:r>
                        <a:rPr lang="en" sz="1200">
                          <a:latin typeface="Inter"/>
                          <a:ea typeface="Inter"/>
                          <a:cs typeface="Inter"/>
                          <a:sym typeface="Inter"/>
                        </a:rPr>
                        <a:t>about an additional piece of evidence and the importance of evaluating perspectives in history.</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58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a:solidFill>
                            <a:schemeClr val="dk1"/>
                          </a:solidFill>
                          <a:latin typeface="Inter"/>
                          <a:ea typeface="Inter"/>
                          <a:cs typeface="Inter"/>
                          <a:sym typeface="Inter"/>
                        </a:rPr>
                        <a:t>students</a:t>
                      </a:r>
                      <a:r>
                        <a:rPr lang="en" sz="1200">
                          <a:solidFill>
                            <a:schemeClr val="dk1"/>
                          </a:solidFill>
                          <a:latin typeface="Inter"/>
                          <a:ea typeface="Inter"/>
                          <a:cs typeface="Inter"/>
                          <a:sym typeface="Inter"/>
                        </a:rPr>
                        <a:t> the email from Mr Laurent to Rachel’s mother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Pass out the Exit Tickets to students. They can do these digitally or on paper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additional piece of evidence provided to you from the </a:t>
                      </a:r>
                      <a:r>
                        <a:rPr lang="en" sz="1200">
                          <a:solidFill>
                            <a:schemeClr val="dk1"/>
                          </a:solidFill>
                          <a:latin typeface="Inter"/>
                          <a:ea typeface="Inter"/>
                          <a:cs typeface="Inter"/>
                          <a:sym typeface="Inter"/>
                        </a:rPr>
                        <a:t>perspective</a:t>
                      </a:r>
                      <a:r>
                        <a:rPr lang="en" sz="1200">
                          <a:solidFill>
                            <a:schemeClr val="dk1"/>
                          </a:solidFill>
                          <a:latin typeface="Inter"/>
                          <a:ea typeface="Inter"/>
                          <a:cs typeface="Inter"/>
                          <a:sym typeface="Inter"/>
                        </a:rPr>
                        <a:t> of the French teacher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5850">
                <a:tc>
                  <a:txBody>
                    <a:bodyPr/>
                    <a:lstStyle/>
                    <a:p>
                      <a:pPr indent="0" lvl="0" marL="0" rtl="0" algn="l">
                        <a:lnSpc>
                          <a:spcPct val="100000"/>
                        </a:lnSpc>
                        <a:spcBef>
                          <a:spcPts val="0"/>
                        </a:spcBef>
                        <a:spcAft>
                          <a:spcPts val="0"/>
                        </a:spcAft>
                        <a:buNone/>
                      </a:pPr>
                      <a:r>
                        <a:rPr b="1" lang="en" sz="1300">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 (Introduction)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9" name="Google Shape;79;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Introduction to World History</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